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ata"/>
      <p:regular r:id="rId29"/>
    </p:embeddedFont>
    <p:embeddedFont>
      <p:font typeface="Livvic"/>
      <p:regular r:id="rId30"/>
      <p:bold r:id="rId31"/>
      <p:italic r:id="rId32"/>
      <p:boldItalic r:id="rId33"/>
    </p:embeddedFont>
    <p:embeddedFont>
      <p:font typeface="Overpass Mono"/>
      <p:regular r:id="rId34"/>
      <p:bold r:id="rId35"/>
    </p:embeddedFont>
    <p:embeddedFont>
      <p:font typeface="Barlow"/>
      <p:regular r:id="rId36"/>
      <p:bold r:id="rId37"/>
      <p:italic r:id="rId38"/>
      <p:boldItalic r:id="rId39"/>
    </p:embeddedFont>
    <p:embeddedFont>
      <p:font typeface="Roboto Slab Regular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Regular-regular.fntdata"/><Relationship Id="rId20" Type="http://schemas.openxmlformats.org/officeDocument/2006/relationships/slide" Target="slides/slide15.xml"/><Relationship Id="rId41" Type="http://schemas.openxmlformats.org/officeDocument/2006/relationships/font" Target="fonts/RobotoSlabRegula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at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vvic-bold.fntdata"/><Relationship Id="rId30" Type="http://schemas.openxmlformats.org/officeDocument/2006/relationships/font" Target="fonts/Livvic-regular.fntdata"/><Relationship Id="rId11" Type="http://schemas.openxmlformats.org/officeDocument/2006/relationships/slide" Target="slides/slide6.xml"/><Relationship Id="rId33" Type="http://schemas.openxmlformats.org/officeDocument/2006/relationships/font" Target="fonts/Livvic-boldItalic.fntdata"/><Relationship Id="rId10" Type="http://schemas.openxmlformats.org/officeDocument/2006/relationships/slide" Target="slides/slide5.xml"/><Relationship Id="rId32" Type="http://schemas.openxmlformats.org/officeDocument/2006/relationships/font" Target="fonts/Livvic-italic.fntdata"/><Relationship Id="rId13" Type="http://schemas.openxmlformats.org/officeDocument/2006/relationships/slide" Target="slides/slide8.xml"/><Relationship Id="rId35" Type="http://schemas.openxmlformats.org/officeDocument/2006/relationships/font" Target="fonts/OverpassMono-bold.fntdata"/><Relationship Id="rId12" Type="http://schemas.openxmlformats.org/officeDocument/2006/relationships/slide" Target="slides/slide7.xml"/><Relationship Id="rId34" Type="http://schemas.openxmlformats.org/officeDocument/2006/relationships/font" Target="fonts/OverpassMono-regular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237865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237865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e82e120b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e82e120b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e82e120b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e82e120b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e82e120bd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e82e120bd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4d7ff50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4d7ff50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eaee426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eaee426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c5c7679b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c5c7679b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eaee426c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eaee426c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eaee426c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eaee426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eaee426c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eaee426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eaee426c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eaee426c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3237865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3237865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c5c7679b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c5c7679b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eb4e05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eb4e05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eb4e05d1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eb4e05d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eb4e05d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eb4e05d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237865b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3237865b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c5c7679b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c5c7679b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c5c7679b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c5c7679b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c5c7679b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c5c7679b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c5c7679b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c5c7679b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c5c7679b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c5c7679b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3F3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533450"/>
            <a:ext cx="9144000" cy="4609975"/>
            <a:chOff x="0" y="533450"/>
            <a:chExt cx="9144000" cy="4609975"/>
          </a:xfrm>
        </p:grpSpPr>
        <p:sp>
          <p:nvSpPr>
            <p:cNvPr id="10" name="Google Shape;10;p2"/>
            <p:cNvSpPr/>
            <p:nvPr/>
          </p:nvSpPr>
          <p:spPr>
            <a:xfrm>
              <a:off x="0" y="2571750"/>
              <a:ext cx="9144000" cy="257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31850" y="533450"/>
              <a:ext cx="4076400" cy="4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454100" y="2826525"/>
              <a:ext cx="2435100" cy="231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572025" y="2896786"/>
            <a:ext cx="3845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137625" y="1786451"/>
            <a:ext cx="34344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7731175" y="533450"/>
            <a:ext cx="686400" cy="68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type="ctrTitle"/>
          </p:nvPr>
        </p:nvSpPr>
        <p:spPr>
          <a:xfrm>
            <a:off x="726600" y="1072663"/>
            <a:ext cx="3389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 flipH="1">
            <a:off x="800099" y="1654325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ctrTitle"/>
          </p:nvPr>
        </p:nvSpPr>
        <p:spPr>
          <a:xfrm>
            <a:off x="907500" y="3138375"/>
            <a:ext cx="33897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1"/>
          <p:cNvSpPr txBox="1"/>
          <p:nvPr>
            <p:ph idx="3" type="subTitle"/>
          </p:nvPr>
        </p:nvSpPr>
        <p:spPr>
          <a:xfrm flipH="1">
            <a:off x="800099" y="3623714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4" type="ctrTitle"/>
          </p:nvPr>
        </p:nvSpPr>
        <p:spPr>
          <a:xfrm>
            <a:off x="5027875" y="1072688"/>
            <a:ext cx="3389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1"/>
          <p:cNvSpPr txBox="1"/>
          <p:nvPr>
            <p:ph idx="5" type="subTitle"/>
          </p:nvPr>
        </p:nvSpPr>
        <p:spPr>
          <a:xfrm flipH="1">
            <a:off x="5460277" y="1654325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6" type="ctrTitle"/>
          </p:nvPr>
        </p:nvSpPr>
        <p:spPr>
          <a:xfrm>
            <a:off x="5567550" y="3138375"/>
            <a:ext cx="28632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1"/>
          <p:cNvSpPr txBox="1"/>
          <p:nvPr>
            <p:ph idx="7" type="subTitle"/>
          </p:nvPr>
        </p:nvSpPr>
        <p:spPr>
          <a:xfrm flipH="1">
            <a:off x="5460277" y="3623714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ctrTitle"/>
          </p:nvPr>
        </p:nvSpPr>
        <p:spPr>
          <a:xfrm>
            <a:off x="800100" y="3472025"/>
            <a:ext cx="2740200" cy="502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731850" y="1804322"/>
            <a:ext cx="45867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666500" y="2319239"/>
            <a:ext cx="2426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1666500" y="2031063"/>
            <a:ext cx="15363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3" type="subTitle"/>
          </p:nvPr>
        </p:nvSpPr>
        <p:spPr>
          <a:xfrm>
            <a:off x="5991300" y="2319239"/>
            <a:ext cx="2426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5991300" y="2031063"/>
            <a:ext cx="15366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1666500" y="3802200"/>
            <a:ext cx="2426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1666500" y="3514017"/>
            <a:ext cx="15363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5991300" y="3802200"/>
            <a:ext cx="2426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5991300" y="3514017"/>
            <a:ext cx="15366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828300" y="3394352"/>
            <a:ext cx="2109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3517226" y="3394354"/>
            <a:ext cx="2109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6206138" y="3394349"/>
            <a:ext cx="2109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4" type="subTitle"/>
          </p:nvPr>
        </p:nvSpPr>
        <p:spPr>
          <a:xfrm>
            <a:off x="1181025" y="2491850"/>
            <a:ext cx="1404300" cy="686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5" type="subTitle"/>
          </p:nvPr>
        </p:nvSpPr>
        <p:spPr>
          <a:xfrm>
            <a:off x="3869850" y="2491850"/>
            <a:ext cx="1404300" cy="686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6" type="subTitle"/>
          </p:nvPr>
        </p:nvSpPr>
        <p:spPr>
          <a:xfrm>
            <a:off x="6558675" y="2491850"/>
            <a:ext cx="1404300" cy="686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726600" y="21514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3342647" y="21514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5958695" y="21514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726600" y="4036276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3342650" y="4036276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5958699" y="4036276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5"/>
          <p:cNvSpPr txBox="1"/>
          <p:nvPr>
            <p:ph idx="7" type="subTitle"/>
          </p:nvPr>
        </p:nvSpPr>
        <p:spPr>
          <a:xfrm>
            <a:off x="1572000" y="1351100"/>
            <a:ext cx="768000" cy="758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8" type="subTitle"/>
          </p:nvPr>
        </p:nvSpPr>
        <p:spPr>
          <a:xfrm>
            <a:off x="4188050" y="1351100"/>
            <a:ext cx="768000" cy="758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9" type="subTitle"/>
          </p:nvPr>
        </p:nvSpPr>
        <p:spPr>
          <a:xfrm>
            <a:off x="6804099" y="1351100"/>
            <a:ext cx="768000" cy="758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3" type="subTitle"/>
          </p:nvPr>
        </p:nvSpPr>
        <p:spPr>
          <a:xfrm>
            <a:off x="1572000" y="3219425"/>
            <a:ext cx="768000" cy="758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4" type="subTitle"/>
          </p:nvPr>
        </p:nvSpPr>
        <p:spPr>
          <a:xfrm>
            <a:off x="4188050" y="3219425"/>
            <a:ext cx="768000" cy="758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5" type="subTitle"/>
          </p:nvPr>
        </p:nvSpPr>
        <p:spPr>
          <a:xfrm>
            <a:off x="6804100" y="3219425"/>
            <a:ext cx="768000" cy="758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200">
                <a:solidFill>
                  <a:srgbClr val="000000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BODY_1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4572012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type="ctrTitle"/>
          </p:nvPr>
        </p:nvSpPr>
        <p:spPr>
          <a:xfrm>
            <a:off x="1234097" y="1918784"/>
            <a:ext cx="237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26600" y="794234"/>
            <a:ext cx="2883900" cy="11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2" type="ctrTitle"/>
          </p:nvPr>
        </p:nvSpPr>
        <p:spPr>
          <a:xfrm>
            <a:off x="5533500" y="2597960"/>
            <a:ext cx="237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6"/>
          <p:cNvSpPr txBox="1"/>
          <p:nvPr>
            <p:ph idx="3" type="subTitle"/>
          </p:nvPr>
        </p:nvSpPr>
        <p:spPr>
          <a:xfrm>
            <a:off x="5533500" y="3345158"/>
            <a:ext cx="2883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7"/>
          <p:cNvGrpSpPr/>
          <p:nvPr/>
        </p:nvGrpSpPr>
        <p:grpSpPr>
          <a:xfrm flipH="1">
            <a:off x="0" y="533450"/>
            <a:ext cx="9144000" cy="4609975"/>
            <a:chOff x="0" y="533450"/>
            <a:chExt cx="9144000" cy="4609975"/>
          </a:xfrm>
        </p:grpSpPr>
        <p:sp>
          <p:nvSpPr>
            <p:cNvPr id="113" name="Google Shape;113;p17"/>
            <p:cNvSpPr/>
            <p:nvPr/>
          </p:nvSpPr>
          <p:spPr>
            <a:xfrm>
              <a:off x="0" y="2571750"/>
              <a:ext cx="9144000" cy="257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731850" y="533450"/>
              <a:ext cx="4076400" cy="4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4454100" y="2826525"/>
              <a:ext cx="4354800" cy="231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7"/>
          <p:cNvSpPr txBox="1"/>
          <p:nvPr>
            <p:ph idx="1" type="subTitle"/>
          </p:nvPr>
        </p:nvSpPr>
        <p:spPr>
          <a:xfrm flipH="1">
            <a:off x="4571975" y="1468425"/>
            <a:ext cx="3434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type="ctrTitle"/>
          </p:nvPr>
        </p:nvSpPr>
        <p:spPr>
          <a:xfrm flipH="1">
            <a:off x="4571975" y="2823826"/>
            <a:ext cx="3434400" cy="15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/>
        </p:nvSpPr>
        <p:spPr>
          <a:xfrm>
            <a:off x="726600" y="3494175"/>
            <a:ext cx="3582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36350" y="3657075"/>
            <a:ext cx="64713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956100" y="923075"/>
            <a:ext cx="1231800" cy="1215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verpass Mono"/>
              <a:buNone/>
              <a:defRPr b="1" sz="60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731850" y="1333725"/>
            <a:ext cx="76854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Raleway Thin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31850" y="1333725"/>
            <a:ext cx="76854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Raleway Thin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flipH="1">
            <a:off x="927900" y="3374150"/>
            <a:ext cx="7064700" cy="231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7635675" y="4457100"/>
            <a:ext cx="686400" cy="68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0" y="2571750"/>
            <a:ext cx="9144000" cy="2571600"/>
            <a:chOff x="0" y="2571750"/>
            <a:chExt cx="9144000" cy="2571600"/>
          </a:xfrm>
        </p:grpSpPr>
        <p:sp>
          <p:nvSpPr>
            <p:cNvPr id="29" name="Google Shape;29;p5"/>
            <p:cNvSpPr/>
            <p:nvPr/>
          </p:nvSpPr>
          <p:spPr>
            <a:xfrm>
              <a:off x="0" y="2571750"/>
              <a:ext cx="9144000" cy="257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2315750" y="4822025"/>
              <a:ext cx="337800" cy="3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90450" y="4822025"/>
              <a:ext cx="337800" cy="32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936044" y="3254677"/>
            <a:ext cx="309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141450" y="2228550"/>
            <a:ext cx="686400" cy="686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5110744" y="3254677"/>
            <a:ext cx="309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6316150" y="2228550"/>
            <a:ext cx="686400" cy="686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F3F3F3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0" y="2149375"/>
            <a:ext cx="9144000" cy="2993975"/>
            <a:chOff x="0" y="2149375"/>
            <a:chExt cx="9144000" cy="2993975"/>
          </a:xfrm>
        </p:grpSpPr>
        <p:sp>
          <p:nvSpPr>
            <p:cNvPr id="41" name="Google Shape;41;p7"/>
            <p:cNvSpPr/>
            <p:nvPr/>
          </p:nvSpPr>
          <p:spPr>
            <a:xfrm flipH="1">
              <a:off x="0" y="2571750"/>
              <a:ext cx="9144000" cy="257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731850" y="2149375"/>
              <a:ext cx="7685400" cy="244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7"/>
          <p:cNvSpPr txBox="1"/>
          <p:nvPr>
            <p:ph idx="1" type="subTitle"/>
          </p:nvPr>
        </p:nvSpPr>
        <p:spPr>
          <a:xfrm flipH="1">
            <a:off x="2663025" y="2753800"/>
            <a:ext cx="38181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1786900" y="1620786"/>
            <a:ext cx="55701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0" y="2653500"/>
            <a:ext cx="9144000" cy="249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1728375" y="1410600"/>
            <a:ext cx="5687100" cy="24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731850" y="1326750"/>
            <a:ext cx="5687100" cy="24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chemeClr val="dk2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2EB"/>
              </a:buClr>
              <a:buSzPts val="4800"/>
              <a:buNone/>
              <a:defRPr sz="4800">
                <a:solidFill>
                  <a:srgbClr val="FFF2E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hasCustomPrompt="1" type="title"/>
          </p:nvPr>
        </p:nvSpPr>
        <p:spPr>
          <a:xfrm>
            <a:off x="726600" y="997200"/>
            <a:ext cx="7690800" cy="121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1"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1589700" y="2199830"/>
            <a:ext cx="596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hasCustomPrompt="1" idx="2" type="title"/>
          </p:nvPr>
        </p:nvSpPr>
        <p:spPr>
          <a:xfrm>
            <a:off x="731850" y="3261700"/>
            <a:ext cx="3481200" cy="597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0"/>
          <p:cNvSpPr txBox="1"/>
          <p:nvPr>
            <p:ph idx="3" type="subTitle"/>
          </p:nvPr>
        </p:nvSpPr>
        <p:spPr>
          <a:xfrm>
            <a:off x="731852" y="3843241"/>
            <a:ext cx="3481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hasCustomPrompt="1" idx="4" type="title"/>
          </p:nvPr>
        </p:nvSpPr>
        <p:spPr>
          <a:xfrm>
            <a:off x="4936275" y="3261700"/>
            <a:ext cx="3481200" cy="59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0"/>
          <p:cNvSpPr txBox="1"/>
          <p:nvPr>
            <p:ph idx="5" type="subTitle"/>
          </p:nvPr>
        </p:nvSpPr>
        <p:spPr>
          <a:xfrm>
            <a:off x="4936277" y="3843241"/>
            <a:ext cx="3481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None/>
              <a:defRPr sz="12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Overpass Mono"/>
              <a:buNone/>
              <a:defRPr b="1" sz="2800">
                <a:solidFill>
                  <a:srgbClr val="33323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800"/>
              <a:buFont typeface="Prata"/>
              <a:buNone/>
              <a:defRPr sz="2800">
                <a:solidFill>
                  <a:srgbClr val="33323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Barlow"/>
              <a:buChar char="●"/>
              <a:defRPr sz="1800"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○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■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●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○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■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●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Barlow"/>
              <a:buChar char="○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3232"/>
              </a:buClr>
              <a:buSzPts val="1400"/>
              <a:buFont typeface="Barlow"/>
              <a:buChar char="■"/>
              <a:defRPr>
                <a:solidFill>
                  <a:srgbClr val="33323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orient="horz">
          <p15:clr>
            <a:srgbClr val="EA4335"/>
          </p15:clr>
        </p15:guide>
        <p15:guide id="4" orient="horz" pos="2897">
          <p15:clr>
            <a:srgbClr val="EA4335"/>
          </p15:clr>
        </p15:guide>
        <p15:guide id="5" orient="horz" pos="3237">
          <p15:clr>
            <a:srgbClr val="EA4335"/>
          </p15:clr>
        </p15:guide>
        <p15:guide id="6" pos="2880">
          <p15:clr>
            <a:srgbClr val="EA4335"/>
          </p15:clr>
        </p15:guide>
        <p15:guide id="7">
          <p15:clr>
            <a:srgbClr val="EA4335"/>
          </p15:clr>
        </p15:guide>
        <p15:guide id="8" pos="5760">
          <p15:clr>
            <a:srgbClr val="EA4335"/>
          </p15:clr>
        </p15:guide>
        <p15:guide id="9" pos="449">
          <p15:clr>
            <a:srgbClr val="EA4335"/>
          </p15:clr>
        </p15:guide>
        <p15:guide id="10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4572025" y="2896786"/>
            <a:ext cx="3845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type="ctrTitle"/>
          </p:nvPr>
        </p:nvSpPr>
        <p:spPr>
          <a:xfrm>
            <a:off x="1137625" y="1786451"/>
            <a:ext cx="34344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Game Dev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1495888" y="3255150"/>
            <a:ext cx="17712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1495925" y="1305550"/>
            <a:ext cx="17712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Simple </a:t>
            </a:r>
            <a:r>
              <a:rPr lang="en" sz="1200"/>
              <a:t>stack-based grid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Limited to 27 slots + 9 slot hotbar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“Expandable” in a few ways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Storage blocks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Shulkers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Bundles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Layout is determined by the player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Limitations encourage creativity, ingenuity, and utilitarianism.</a:t>
            </a:r>
            <a:endParaRPr sz="1200"/>
          </a:p>
        </p:txBody>
      </p:sp>
      <p:sp>
        <p:nvSpPr>
          <p:cNvPr id="223" name="Google Shape;223;p32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xample: Minecraft</a:t>
            </a:r>
            <a:endParaRPr sz="1800"/>
          </a:p>
        </p:txBody>
      </p:sp>
      <p:sp>
        <p:nvSpPr>
          <p:cNvPr id="224" name="Google Shape;224;p32"/>
          <p:cNvSpPr txBox="1"/>
          <p:nvPr/>
        </p:nvSpPr>
        <p:spPr>
          <a:xfrm>
            <a:off x="1151825" y="994448"/>
            <a:ext cx="6840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Sandbox, Survival (2011)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225" name="Google Shape;225;p32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25" y="1229350"/>
            <a:ext cx="1771125" cy="16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725" y="3173875"/>
            <a:ext cx="1771125" cy="168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1412977" y="3255150"/>
            <a:ext cx="2089500" cy="16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75" y="3178378"/>
            <a:ext cx="2089450" cy="167153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/>
          <p:nvPr/>
        </p:nvSpPr>
        <p:spPr>
          <a:xfrm>
            <a:off x="1412975" y="1305550"/>
            <a:ext cx="20895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775" y="1229350"/>
            <a:ext cx="2089447" cy="16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Items have a size relative to your inventory slots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Generally, more powerful items are larger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“Essential” items take up valuable space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Hotbar is a visual stand-in for hotkeys/favorites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Unlimited space for keys and quest items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“Inventory Tetris” can be a mildly engaging activity within the GUI, and it encourages the player to optimize for their playstyle, since Deus Ex is very open-ended.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The sequels added different shapes of items and item rotation for increased depth.</a:t>
            </a:r>
            <a:endParaRPr sz="1200"/>
          </a:p>
        </p:txBody>
      </p:sp>
      <p:sp>
        <p:nvSpPr>
          <p:cNvPr id="237" name="Google Shape;237;p33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Deus Ex</a:t>
            </a:r>
            <a:endParaRPr sz="1800"/>
          </a:p>
        </p:txBody>
      </p:sp>
      <p:sp>
        <p:nvSpPr>
          <p:cNvPr id="238" name="Google Shape;238;p33"/>
          <p:cNvSpPr txBox="1"/>
          <p:nvPr/>
        </p:nvSpPr>
        <p:spPr>
          <a:xfrm>
            <a:off x="1151825" y="994448"/>
            <a:ext cx="6840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Action RPG</a:t>
            </a: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, First-Person Shooter, Stealth (2000)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239" name="Google Shape;239;p33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1022525" y="1295453"/>
            <a:ext cx="3022800" cy="16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12" y="1225004"/>
            <a:ext cx="3022827" cy="166009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1022500" y="3254575"/>
            <a:ext cx="3022800" cy="167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13" y="3178375"/>
            <a:ext cx="3022826" cy="167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Separate screens for browsing and equipping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Infinite inventory space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Item weight only applies to equipped items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Terse captions, no animations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Very detailed stat views are available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All important information in a glimpse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Unlimited storage promotes experimentation, and encourages the focus on min-maxing just your equipped items.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Pragmatic yet comprehensive interface design results in a high skill ceiling for character management.</a:t>
            </a:r>
            <a:endParaRPr sz="1200"/>
          </a:p>
        </p:txBody>
      </p:sp>
      <p:sp>
        <p:nvSpPr>
          <p:cNvPr id="249" name="Google Shape;249;p34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Dark Souls</a:t>
            </a:r>
            <a:endParaRPr sz="1800"/>
          </a:p>
        </p:txBody>
      </p:sp>
      <p:sp>
        <p:nvSpPr>
          <p:cNvPr id="250" name="Google Shape;250;p34"/>
          <p:cNvSpPr txBox="1"/>
          <p:nvPr/>
        </p:nvSpPr>
        <p:spPr>
          <a:xfrm>
            <a:off x="1151825" y="994448"/>
            <a:ext cx="6840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Action RPG (2011)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251" name="Google Shape;251;p34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972824" y="3250075"/>
            <a:ext cx="29697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972825" y="1305550"/>
            <a:ext cx="29697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625" y="1229350"/>
            <a:ext cx="2969786" cy="16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Inventory presented diegetically on the Pip-Boy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Carry weight limit (en)forces gameplay loop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Kill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Loot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Return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Simple scrollable lists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Minimal stats shown to player anywhere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Fallout 4’s inventory system is designed to be immersive and simple.</a:t>
            </a:r>
            <a:r>
              <a:rPr lang="en" sz="1200"/>
              <a:t> </a:t>
            </a:r>
            <a:r>
              <a:rPr lang="en" sz="1200"/>
              <a:t>Along with the constant concern of your carry weight limit, everything services the brief and repetitive RPG-lite gameplay loop.</a:t>
            </a:r>
            <a:endParaRPr sz="1200"/>
          </a:p>
        </p:txBody>
      </p:sp>
      <p:sp>
        <p:nvSpPr>
          <p:cNvPr id="260" name="Google Shape;260;p35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Fallout 4</a:t>
            </a:r>
            <a:endParaRPr sz="1800"/>
          </a:p>
        </p:txBody>
      </p:sp>
      <p:sp>
        <p:nvSpPr>
          <p:cNvPr id="261" name="Google Shape;261;p35"/>
          <p:cNvSpPr txBox="1"/>
          <p:nvPr/>
        </p:nvSpPr>
        <p:spPr>
          <a:xfrm>
            <a:off x="1151825" y="994448"/>
            <a:ext cx="6840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Action RPG (2015)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262" name="Google Shape;262;p35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873" y="1941700"/>
            <a:ext cx="931175" cy="7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625" y="3173875"/>
            <a:ext cx="2969773" cy="167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947300" y="3250075"/>
            <a:ext cx="30207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00" y="3173875"/>
            <a:ext cx="3020827" cy="167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/>
          <p:nvPr/>
        </p:nvSpPr>
        <p:spPr>
          <a:xfrm>
            <a:off x="947300" y="1305550"/>
            <a:ext cx="3020700" cy="167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00" y="1229350"/>
            <a:ext cx="3020814" cy="16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Also presented diegetically in 3 dimensions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Provides summary of all important information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Limited slots increases tension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Most items don’t stack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Upgrade slot count with new suits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Can move while interacting with inventory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Limiting the resources your player can carry can make them more anxious. This is good in a horror game.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Horror games inherently become less scary as they go on, so a progression of inventory freedom merely follows this trend.</a:t>
            </a:r>
            <a:endParaRPr sz="1200"/>
          </a:p>
        </p:txBody>
      </p:sp>
      <p:sp>
        <p:nvSpPr>
          <p:cNvPr id="274" name="Google Shape;274;p36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 Dead Space 2</a:t>
            </a:r>
            <a:endParaRPr sz="1800"/>
          </a:p>
        </p:txBody>
      </p:sp>
      <p:sp>
        <p:nvSpPr>
          <p:cNvPr id="275" name="Google Shape;275;p36"/>
          <p:cNvSpPr txBox="1"/>
          <p:nvPr/>
        </p:nvSpPr>
        <p:spPr>
          <a:xfrm>
            <a:off x="1151825" y="994448"/>
            <a:ext cx="6840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Survival Horror</a:t>
            </a: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 (2011)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276" name="Google Shape;276;p36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1336350" y="3657075"/>
            <a:ext cx="64713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creating a simple inventory system</a:t>
            </a:r>
            <a:endParaRPr/>
          </a:p>
        </p:txBody>
      </p:sp>
      <p:sp>
        <p:nvSpPr>
          <p:cNvPr id="283" name="Google Shape;283;p37"/>
          <p:cNvSpPr txBox="1"/>
          <p:nvPr>
            <p:ph idx="2" type="title"/>
          </p:nvPr>
        </p:nvSpPr>
        <p:spPr>
          <a:xfrm>
            <a:off x="3956100" y="923075"/>
            <a:ext cx="1231800" cy="12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 need a generic “Item” class that can represent any item in the inventory.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This class can be extended to represent specific types of items.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 will treat everything in the inventory as an Item.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ID</a:t>
            </a:r>
            <a:r>
              <a:rPr lang="en" sz="1200">
                <a:solidFill>
                  <a:schemeClr val="dk2"/>
                </a:solidFill>
              </a:rPr>
              <a:t> is good for keeping track of a large number of items. We won’t use it here, but it’s nice to have for later.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Implement </a:t>
            </a:r>
            <a:r>
              <a:rPr lang="en" sz="1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UseItem()</a:t>
            </a:r>
            <a:r>
              <a:rPr lang="en" sz="1200">
                <a:solidFill>
                  <a:schemeClr val="dk2"/>
                </a:solidFill>
              </a:rPr>
              <a:t> in your subclasses to define the behavior of each item type.</a:t>
            </a:r>
            <a:endParaRPr sz="1200"/>
          </a:p>
        </p:txBody>
      </p:sp>
      <p:sp>
        <p:nvSpPr>
          <p:cNvPr id="289" name="Google Shape;289;p38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r>
              <a:rPr lang="en" sz="1800"/>
              <a:t>reate an Item class</a:t>
            </a:r>
            <a:endParaRPr sz="1800"/>
          </a:p>
        </p:txBody>
      </p:sp>
      <p:cxnSp>
        <p:nvCxnSpPr>
          <p:cNvPr id="290" name="Google Shape;290;p38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1" name="Google Shape;291;p38"/>
          <p:cNvSpPr txBox="1"/>
          <p:nvPr>
            <p:ph idx="4294967295" type="body"/>
          </p:nvPr>
        </p:nvSpPr>
        <p:spPr>
          <a:xfrm>
            <a:off x="7269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class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: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ScriptableObject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int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id;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string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name;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string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description;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// optionally, make parameters for</a:t>
            </a:r>
            <a:endParaRPr sz="10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	// weight, dimensions, and stack size,</a:t>
            </a:r>
            <a:endParaRPr sz="10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	// depending on the style of your system</a:t>
            </a:r>
            <a:endParaRPr sz="10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virtual void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726900" y="1175575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Item.cs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</a:t>
            </a: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CreateAssetMenu</a:t>
            </a:r>
            <a:r>
              <a:rPr lang="en" sz="1200"/>
              <a:t> clause lets us create a new </a:t>
            </a: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Powerup</a:t>
            </a:r>
            <a:r>
              <a:rPr lang="en" sz="1200"/>
              <a:t> asset in the Unity Hierarchy.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UseItem()</a:t>
            </a:r>
            <a:r>
              <a:rPr lang="en" sz="1200"/>
              <a:t> should be implemented for each type of item’s unique behavior.</a:t>
            </a:r>
            <a:endParaRPr sz="1200"/>
          </a:p>
        </p:txBody>
      </p:sp>
      <p:sp>
        <p:nvSpPr>
          <p:cNvPr id="298" name="Google Shape;298;p39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r>
              <a:rPr lang="en" sz="1800"/>
              <a:t>reate subclass(es)</a:t>
            </a:r>
            <a:endParaRPr sz="1800"/>
          </a:p>
        </p:txBody>
      </p:sp>
      <p:cxnSp>
        <p:nvCxnSpPr>
          <p:cNvPr id="299" name="Google Shape;299;p39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0" name="Google Shape;300;p39"/>
          <p:cNvSpPr txBox="1"/>
          <p:nvPr>
            <p:ph idx="4294967295" type="body"/>
          </p:nvPr>
        </p:nvSpPr>
        <p:spPr>
          <a:xfrm>
            <a:off x="7269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[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CreateAssetMenu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(fileName = </a:t>
            </a:r>
            <a:r>
              <a:rPr lang="en" sz="10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“new Powerup”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,</a:t>
            </a:r>
            <a:b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                 menuName = </a:t>
            </a:r>
            <a:r>
              <a:rPr lang="en" sz="10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“Items/Powerup”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)]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class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Powerup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: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virtual void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// powerup behavior</a:t>
            </a:r>
            <a:endParaRPr sz="10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726900" y="1175575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Powerup</a:t>
            </a: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.cs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Our inventory as it stands here supports infinitely sized stacks of a limited number of items.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If the item is already in the inventory, we just add to the number of that item we’re carrying.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If the item being added isn’t in the inventory, but the inventory is full, we don’t add it.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If the item being added isn’t in the inventory, and there is room, we add it with a count of 1.</a:t>
            </a:r>
            <a:endParaRPr sz="1200"/>
          </a:p>
        </p:txBody>
      </p:sp>
      <p:sp>
        <p:nvSpPr>
          <p:cNvPr id="307" name="Google Shape;307;p40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Inventory class</a:t>
            </a:r>
            <a:endParaRPr sz="1800"/>
          </a:p>
        </p:txBody>
      </p:sp>
      <p:cxnSp>
        <p:nvCxnSpPr>
          <p:cNvPr id="308" name="Google Shape;308;p40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9" name="Google Shape;309;p40"/>
          <p:cNvSpPr txBox="1"/>
          <p:nvPr>
            <p:ph idx="4294967295" type="body"/>
          </p:nvPr>
        </p:nvSpPr>
        <p:spPr>
          <a:xfrm>
            <a:off x="7269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class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Inventory 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: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MonoBehaviour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int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maxSlots;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C78D8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private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Dictionary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&lt;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, 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int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&gt; items =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n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ew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Dictionary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&lt;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, 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int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&gt;();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ublic void 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AddItem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itemToAdd)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i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f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items.ContainsKey(itemToAdd)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	items[itemToAdd] += 1;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e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lse if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 (items.Count &gt;= maxSlots)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	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Debug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Log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10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“Inventory Full!”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e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lse</a:t>
            </a:r>
            <a:endParaRPr sz="1000">
              <a:solidFill>
                <a:srgbClr val="A64D79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	items.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Add</a:t>
            </a: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(itemToAdd, 1);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...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726900" y="1175575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Inventory</a:t>
            </a: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.cs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use an item, we check if our inventory contains the item, then reduces its count and uses it. If the count for the item becomes 0 as a result, we remove the item from the inventory.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If the inventory does not contain the item, we don’t use it.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Add getters &amp; stuff so you can construct a GUI!</a:t>
            </a:r>
            <a:endParaRPr sz="1200"/>
          </a:p>
        </p:txBody>
      </p:sp>
      <p:sp>
        <p:nvSpPr>
          <p:cNvPr id="316" name="Google Shape;316;p41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Inventory class (cont.)</a:t>
            </a:r>
            <a:endParaRPr sz="1800"/>
          </a:p>
        </p:txBody>
      </p:sp>
      <p:cxnSp>
        <p:nvCxnSpPr>
          <p:cNvPr id="317" name="Google Shape;317;p41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8" name="Google Shape;318;p41"/>
          <p:cNvSpPr txBox="1"/>
          <p:nvPr>
            <p:ph idx="4294967295" type="body"/>
          </p:nvPr>
        </p:nvSpPr>
        <p:spPr>
          <a:xfrm>
            <a:off x="7269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Mono"/>
                <a:ea typeface="Overpass Mono"/>
                <a:cs typeface="Overpass Mono"/>
                <a:sym typeface="Overpass Mono"/>
              </a:rPr>
              <a:t>...</a:t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10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void 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 item)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if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 items.ContainsKey(item)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items[item] -= 1;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item.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();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if (items[item] == 0)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{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	items.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Remove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(item);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}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10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else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</a:t>
            </a:r>
            <a:r>
              <a:rPr lang="en" sz="10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Debug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r>
              <a:rPr lang="en" sz="10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Log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10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“Don’t have item!”</a:t>
            </a: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}</a:t>
            </a:r>
            <a:endParaRPr sz="10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726900" y="1175575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Inventory.cs (cont.)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ctrTitle"/>
          </p:nvPr>
        </p:nvSpPr>
        <p:spPr>
          <a:xfrm>
            <a:off x="726600" y="1072663"/>
            <a:ext cx="3389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41" name="Google Shape;141;p24"/>
          <p:cNvSpPr txBox="1"/>
          <p:nvPr>
            <p:ph idx="2" type="ctrTitle"/>
          </p:nvPr>
        </p:nvSpPr>
        <p:spPr>
          <a:xfrm>
            <a:off x="907500" y="3138375"/>
            <a:ext cx="33897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Interns!</a:t>
            </a:r>
            <a:endParaRPr/>
          </a:p>
        </p:txBody>
      </p:sp>
      <p:sp>
        <p:nvSpPr>
          <p:cNvPr id="142" name="Google Shape;142;p24"/>
          <p:cNvSpPr txBox="1"/>
          <p:nvPr>
            <p:ph idx="3" type="subTitle"/>
          </p:nvPr>
        </p:nvSpPr>
        <p:spPr>
          <a:xfrm flipH="1">
            <a:off x="800099" y="3623714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Farabi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Raj</a:t>
            </a:r>
            <a:endParaRPr/>
          </a:p>
        </p:txBody>
      </p:sp>
      <p:sp>
        <p:nvSpPr>
          <p:cNvPr id="143" name="Google Shape;143;p24"/>
          <p:cNvSpPr txBox="1"/>
          <p:nvPr>
            <p:ph idx="7" type="subTitle"/>
          </p:nvPr>
        </p:nvSpPr>
        <p:spPr>
          <a:xfrm flipH="1">
            <a:off x="3478802" y="3623714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 intern applicants will still be eligible to apply for leadership next year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5" name="Google Shape;325;p42"/>
          <p:cNvSpPr txBox="1"/>
          <p:nvPr>
            <p:ph idx="1" type="subTitle"/>
          </p:nvPr>
        </p:nvSpPr>
        <p:spPr>
          <a:xfrm>
            <a:off x="1336350" y="3657075"/>
            <a:ext cx="64713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wrap-up</a:t>
            </a:r>
            <a:endParaRPr/>
          </a:p>
        </p:txBody>
      </p:sp>
      <p:sp>
        <p:nvSpPr>
          <p:cNvPr id="326" name="Google Shape;326;p42"/>
          <p:cNvSpPr txBox="1"/>
          <p:nvPr>
            <p:ph idx="2" type="title"/>
          </p:nvPr>
        </p:nvSpPr>
        <p:spPr>
          <a:xfrm>
            <a:off x="3956100" y="923075"/>
            <a:ext cx="1231800" cy="12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idx="4294967295" type="body"/>
          </p:nvPr>
        </p:nvSpPr>
        <p:spPr>
          <a:xfrm>
            <a:off x="1151700" y="1333725"/>
            <a:ext cx="68409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Don’t be afraid to limit your player’s storage abilities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Think about what attributes you want to take into consideration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Item weight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Item shape/size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Stack size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More???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How does your inventory system affect the player experience?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Check out systems in other games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" sz="1200"/>
              <a:t>How do they make you feel?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/>
              <a:t>How much information does the player need to know?</a:t>
            </a:r>
            <a:endParaRPr sz="1200"/>
          </a:p>
        </p:txBody>
      </p:sp>
      <p:sp>
        <p:nvSpPr>
          <p:cNvPr id="332" name="Google Shape;332;p43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r>
              <a:rPr lang="en" sz="1800"/>
              <a:t>esign with intent</a:t>
            </a:r>
            <a:endParaRPr sz="1800"/>
          </a:p>
        </p:txBody>
      </p:sp>
      <p:cxnSp>
        <p:nvCxnSpPr>
          <p:cNvPr id="333" name="Google Shape;333;p43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idx="4294967295"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r>
              <a:rPr lang="en" sz="1800"/>
              <a:t>ode snippets</a:t>
            </a:r>
            <a:endParaRPr sz="1800"/>
          </a:p>
        </p:txBody>
      </p:sp>
      <p:cxnSp>
        <p:nvCxnSpPr>
          <p:cNvPr id="339" name="Google Shape;339;p44"/>
          <p:cNvCxnSpPr/>
          <p:nvPr/>
        </p:nvCxnSpPr>
        <p:spPr>
          <a:xfrm>
            <a:off x="1151825" y="994450"/>
            <a:ext cx="684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0" name="Google Shape;340;p44"/>
          <p:cNvSpPr txBox="1"/>
          <p:nvPr>
            <p:ph idx="4294967295" type="body"/>
          </p:nvPr>
        </p:nvSpPr>
        <p:spPr>
          <a:xfrm>
            <a:off x="726900" y="1333725"/>
            <a:ext cx="38451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class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: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ScriptableObject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int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id;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string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name;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string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description;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// optionally, make parameters for</a:t>
            </a:r>
            <a:endParaRPr sz="5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	// weight, dimensions, and stack size,</a:t>
            </a:r>
            <a:endParaRPr sz="5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	// depending on the style of your system</a:t>
            </a:r>
            <a:endParaRPr sz="5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virtual void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726900" y="1175575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Item.cs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2" name="Google Shape;342;p44"/>
          <p:cNvSpPr txBox="1"/>
          <p:nvPr>
            <p:ph idx="4294967295" type="body"/>
          </p:nvPr>
        </p:nvSpPr>
        <p:spPr>
          <a:xfrm>
            <a:off x="726900" y="2729850"/>
            <a:ext cx="38451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[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CreateAssetMenu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(fileName = </a:t>
            </a:r>
            <a:r>
              <a:rPr lang="en" sz="5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“new Powerup”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,</a:t>
            </a:r>
            <a:br>
              <a:rPr lang="en" sz="5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                 menuName = </a:t>
            </a:r>
            <a:r>
              <a:rPr lang="en" sz="5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“Items/Powerup”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)]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class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Powerup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: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virtual void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666666"/>
                </a:solidFill>
                <a:latin typeface="Overpass Mono"/>
                <a:ea typeface="Overpass Mono"/>
                <a:cs typeface="Overpass Mono"/>
                <a:sym typeface="Overpass Mono"/>
              </a:rPr>
              <a:t>// powerup behavior</a:t>
            </a:r>
            <a:endParaRPr sz="500">
              <a:solidFill>
                <a:srgbClr val="666666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726900" y="2571750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Powerup.cs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4" name="Google Shape;344;p44"/>
          <p:cNvSpPr txBox="1"/>
          <p:nvPr>
            <p:ph idx="4294967295" type="body"/>
          </p:nvPr>
        </p:nvSpPr>
        <p:spPr>
          <a:xfrm>
            <a:off x="4572000" y="1333725"/>
            <a:ext cx="38451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class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Inventory 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: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MonoBehaviour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int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maxSlots;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3C78D8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private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Dictionary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&lt;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, 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int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&gt; items =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new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Dictionary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&lt;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, 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int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&gt;();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void 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AddItem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itemToAdd)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if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items.ContainsKey(itemToAdd)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	items[itemToAdd] += 1;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else if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 (items.Count &gt;= maxSlots)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	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Debug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Log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5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“Inventory Full!”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else</a:t>
            </a:r>
            <a:endParaRPr sz="500">
              <a:solidFill>
                <a:srgbClr val="A64D79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	items.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Add</a:t>
            </a: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(itemToAdd, 1);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verpass Mono"/>
                <a:ea typeface="Overpass Mono"/>
                <a:cs typeface="Overpass Mono"/>
                <a:sym typeface="Overpass Mono"/>
              </a:rPr>
              <a:t>	</a:t>
            </a:r>
            <a:r>
              <a:rPr lang="en" sz="500">
                <a:solidFill>
                  <a:srgbClr val="3C78D8"/>
                </a:solidFill>
                <a:latin typeface="Overpass Mono"/>
                <a:ea typeface="Overpass Mono"/>
                <a:cs typeface="Overpass Mono"/>
                <a:sym typeface="Overpass Mono"/>
              </a:rPr>
              <a:t>public void 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Item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 item)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{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if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 items.ContainsKey(item)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items[item] -= 1;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item.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useItem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();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if (items[item] == 0)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{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	items.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Remove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(item);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}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</a:t>
            </a:r>
            <a:r>
              <a:rPr lang="en" sz="500">
                <a:solidFill>
                  <a:srgbClr val="A64D79"/>
                </a:solidFill>
                <a:latin typeface="Overpass Mono"/>
                <a:ea typeface="Overpass Mono"/>
                <a:cs typeface="Overpass Mono"/>
                <a:sym typeface="Overpass Mono"/>
              </a:rPr>
              <a:t>else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{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	</a:t>
            </a:r>
            <a:r>
              <a:rPr lang="en" sz="500">
                <a:solidFill>
                  <a:srgbClr val="6AA84F"/>
                </a:solidFill>
                <a:latin typeface="Overpass Mono"/>
                <a:ea typeface="Overpass Mono"/>
                <a:cs typeface="Overpass Mono"/>
                <a:sym typeface="Overpass Mono"/>
              </a:rPr>
              <a:t>Debug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r>
              <a:rPr lang="en" sz="500">
                <a:solidFill>
                  <a:srgbClr val="BF9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Log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 sz="500">
                <a:solidFill>
                  <a:srgbClr val="E6913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“Don’t have item!”</a:t>
            </a: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	}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	}</a:t>
            </a:r>
            <a:endParaRPr sz="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}</a:t>
            </a:r>
            <a:endParaRPr sz="5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4572000" y="1175575"/>
            <a:ext cx="38451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 Mono"/>
                <a:ea typeface="Overpass Mono"/>
                <a:cs typeface="Overpass Mono"/>
                <a:sym typeface="Overpass Mono"/>
              </a:rPr>
              <a:t>Inventory.cs</a:t>
            </a:r>
            <a:endParaRPr b="1" sz="7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idx="1" type="subTitle"/>
          </p:nvPr>
        </p:nvSpPr>
        <p:spPr>
          <a:xfrm>
            <a:off x="4572025" y="2896786"/>
            <a:ext cx="3845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51" name="Google Shape;351;p45"/>
          <p:cNvSpPr txBox="1"/>
          <p:nvPr>
            <p:ph type="ctrTitle"/>
          </p:nvPr>
        </p:nvSpPr>
        <p:spPr>
          <a:xfrm>
            <a:off x="1137625" y="1786451"/>
            <a:ext cx="34344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subTitle"/>
          </p:nvPr>
        </p:nvSpPr>
        <p:spPr>
          <a:xfrm flipH="1">
            <a:off x="4954499" y="1654300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you in the spring! Look forward to more guest speakers, workshops, game jams and more!</a:t>
            </a:r>
            <a:endParaRPr/>
          </a:p>
        </p:txBody>
      </p:sp>
      <p:sp>
        <p:nvSpPr>
          <p:cNvPr id="149" name="Google Shape;149;p25"/>
          <p:cNvSpPr txBox="1"/>
          <p:nvPr>
            <p:ph idx="6" type="ctrTitle"/>
          </p:nvPr>
        </p:nvSpPr>
        <p:spPr>
          <a:xfrm>
            <a:off x="5094200" y="1168975"/>
            <a:ext cx="60390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MEETING ON 12/7</a:t>
            </a:r>
            <a:endParaRPr/>
          </a:p>
        </p:txBody>
      </p:sp>
      <p:sp>
        <p:nvSpPr>
          <p:cNvPr id="150" name="Google Shape;150;p25"/>
          <p:cNvSpPr txBox="1"/>
          <p:nvPr>
            <p:ph idx="4" type="ctrTitle"/>
          </p:nvPr>
        </p:nvSpPr>
        <p:spPr>
          <a:xfrm>
            <a:off x="800100" y="1072663"/>
            <a:ext cx="3389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 Gift Exchange!</a:t>
            </a:r>
            <a:endParaRPr/>
          </a:p>
        </p:txBody>
      </p:sp>
      <p:sp>
        <p:nvSpPr>
          <p:cNvPr id="151" name="Google Shape;151;p25"/>
          <p:cNvSpPr txBox="1"/>
          <p:nvPr>
            <p:ph idx="5" type="subTitle"/>
          </p:nvPr>
        </p:nvSpPr>
        <p:spPr>
          <a:xfrm flipH="1">
            <a:off x="1232502" y="1654300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Sign-up form on the discord!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Sign-up by Friday the 27th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 Friday sale this weekend!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gifts by Monday the 30th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must give a gift to get a gift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$15 spending limit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4572025" y="2896749"/>
            <a:ext cx="38454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UA Game Dev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Jonah Venglarcik</a:t>
            </a:r>
            <a:endParaRPr/>
          </a:p>
        </p:txBody>
      </p:sp>
      <p:sp>
        <p:nvSpPr>
          <p:cNvPr id="157" name="Google Shape;157;p26"/>
          <p:cNvSpPr txBox="1"/>
          <p:nvPr>
            <p:ph type="ctrTitle"/>
          </p:nvPr>
        </p:nvSpPr>
        <p:spPr>
          <a:xfrm>
            <a:off x="1137625" y="1786451"/>
            <a:ext cx="34344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Inventory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Systems</a:t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907475" y="1053475"/>
            <a:ext cx="5034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5567650" y="1053475"/>
            <a:ext cx="5034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5567650" y="3022850"/>
            <a:ext cx="5034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907475" y="3022850"/>
            <a:ext cx="5034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type="ctrTitle"/>
          </p:nvPr>
        </p:nvSpPr>
        <p:spPr>
          <a:xfrm>
            <a:off x="907500" y="1169069"/>
            <a:ext cx="3389700" cy="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01.</a:t>
            </a:r>
            <a:r>
              <a:rPr lang="en"/>
              <a:t> definitions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 flipH="1">
            <a:off x="800099" y="1654325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terminology</a:t>
            </a:r>
            <a:endParaRPr/>
          </a:p>
        </p:txBody>
      </p:sp>
      <p:sp>
        <p:nvSpPr>
          <p:cNvPr id="168" name="Google Shape;168;p27"/>
          <p:cNvSpPr txBox="1"/>
          <p:nvPr>
            <p:ph idx="2" type="ctrTitle"/>
          </p:nvPr>
        </p:nvSpPr>
        <p:spPr>
          <a:xfrm>
            <a:off x="907500" y="3138375"/>
            <a:ext cx="33897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02.</a:t>
            </a:r>
            <a:r>
              <a:rPr lang="en"/>
              <a:t> examples</a:t>
            </a:r>
            <a:endParaRPr/>
          </a:p>
        </p:txBody>
      </p:sp>
      <p:sp>
        <p:nvSpPr>
          <p:cNvPr id="169" name="Google Shape;169;p27"/>
          <p:cNvSpPr txBox="1"/>
          <p:nvPr>
            <p:ph idx="3" type="subTitle"/>
          </p:nvPr>
        </p:nvSpPr>
        <p:spPr>
          <a:xfrm flipH="1">
            <a:off x="800099" y="3623714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inventory systems in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4" type="ctrTitle"/>
          </p:nvPr>
        </p:nvSpPr>
        <p:spPr>
          <a:xfrm>
            <a:off x="5567550" y="1169075"/>
            <a:ext cx="28632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03.</a:t>
            </a:r>
            <a:r>
              <a:rPr lang="en"/>
              <a:t> implementation</a:t>
            </a:r>
            <a:endParaRPr/>
          </a:p>
        </p:txBody>
      </p:sp>
      <p:sp>
        <p:nvSpPr>
          <p:cNvPr id="171" name="Google Shape;171;p27"/>
          <p:cNvSpPr txBox="1"/>
          <p:nvPr>
            <p:ph idx="5" type="subTitle"/>
          </p:nvPr>
        </p:nvSpPr>
        <p:spPr>
          <a:xfrm flipH="1">
            <a:off x="5460277" y="1654325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creating a simple inventory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6" type="ctrTitle"/>
          </p:nvPr>
        </p:nvSpPr>
        <p:spPr>
          <a:xfrm>
            <a:off x="5567550" y="3138375"/>
            <a:ext cx="28632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04.</a:t>
            </a:r>
            <a:r>
              <a:rPr lang="en"/>
              <a:t> conclusion</a:t>
            </a:r>
            <a:endParaRPr/>
          </a:p>
        </p:txBody>
      </p:sp>
      <p:sp>
        <p:nvSpPr>
          <p:cNvPr id="173" name="Google Shape;173;p27"/>
          <p:cNvSpPr txBox="1"/>
          <p:nvPr>
            <p:ph idx="7" type="subTitle"/>
          </p:nvPr>
        </p:nvSpPr>
        <p:spPr>
          <a:xfrm flipH="1">
            <a:off x="5460277" y="3623714"/>
            <a:ext cx="267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wrap-up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1336350" y="3657075"/>
            <a:ext cx="64713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terminology</a:t>
            </a:r>
            <a:endParaRPr/>
          </a:p>
        </p:txBody>
      </p:sp>
      <p:sp>
        <p:nvSpPr>
          <p:cNvPr id="180" name="Google Shape;180;p28"/>
          <p:cNvSpPr txBox="1"/>
          <p:nvPr>
            <p:ph idx="2" type="title"/>
          </p:nvPr>
        </p:nvSpPr>
        <p:spPr>
          <a:xfrm>
            <a:off x="3956100" y="923075"/>
            <a:ext cx="1231800" cy="12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828300" y="3394358"/>
            <a:ext cx="21096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 full-featured solution to the problem of allowing players to retain, equip, and use “items”. Includes design, GUI, programming, audio, and visual elements.</a:t>
            </a:r>
            <a:endParaRPr sz="1200"/>
          </a:p>
        </p:txBody>
      </p:sp>
      <p:sp>
        <p:nvSpPr>
          <p:cNvPr id="186" name="Google Shape;186;p29"/>
          <p:cNvSpPr txBox="1"/>
          <p:nvPr>
            <p:ph idx="2" type="subTitle"/>
          </p:nvPr>
        </p:nvSpPr>
        <p:spPr>
          <a:xfrm>
            <a:off x="3517230" y="3394361"/>
            <a:ext cx="21096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object of interest that the player should be able to retain in some fashion.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200"/>
              <a:t>Examples:</a:t>
            </a:r>
            <a:r>
              <a:rPr i="1" lang="en" sz="1200"/>
              <a:t> </a:t>
            </a:r>
            <a:r>
              <a:rPr lang="en" sz="1200"/>
              <a:t>weapons, notes, keys, potions, consumables, etc.</a:t>
            </a:r>
            <a:endParaRPr sz="1200"/>
          </a:p>
        </p:txBody>
      </p:sp>
      <p:sp>
        <p:nvSpPr>
          <p:cNvPr id="187" name="Google Shape;187;p29"/>
          <p:cNvSpPr txBox="1"/>
          <p:nvPr>
            <p:ph idx="3" type="subTitle"/>
          </p:nvPr>
        </p:nvSpPr>
        <p:spPr>
          <a:xfrm>
            <a:off x="6206147" y="3394351"/>
            <a:ext cx="21096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 space in the player’s inventory designated for an item. This serves a different purpose depending on the style of system, but will likely be present in all systems in some capacity.</a:t>
            </a:r>
            <a:endParaRPr sz="1200"/>
          </a:p>
        </p:txBody>
      </p:sp>
      <p:sp>
        <p:nvSpPr>
          <p:cNvPr id="188" name="Google Shape;188;p29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ome basic definitions</a:t>
            </a:r>
            <a:endParaRPr/>
          </a:p>
        </p:txBody>
      </p:sp>
      <p:sp>
        <p:nvSpPr>
          <p:cNvPr id="189" name="Google Shape;189;p29"/>
          <p:cNvSpPr txBox="1"/>
          <p:nvPr>
            <p:ph idx="4" type="subTitle"/>
          </p:nvPr>
        </p:nvSpPr>
        <p:spPr>
          <a:xfrm>
            <a:off x="1181025" y="2491850"/>
            <a:ext cx="14043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inventory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</a:t>
            </a:r>
            <a:endParaRPr sz="1200"/>
          </a:p>
        </p:txBody>
      </p:sp>
      <p:sp>
        <p:nvSpPr>
          <p:cNvPr id="190" name="Google Shape;190;p29"/>
          <p:cNvSpPr txBox="1"/>
          <p:nvPr>
            <p:ph idx="5" type="subTitle"/>
          </p:nvPr>
        </p:nvSpPr>
        <p:spPr>
          <a:xfrm>
            <a:off x="3869850" y="2491850"/>
            <a:ext cx="14043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item</a:t>
            </a:r>
            <a:endParaRPr sz="1200"/>
          </a:p>
        </p:txBody>
      </p:sp>
      <p:sp>
        <p:nvSpPr>
          <p:cNvPr id="191" name="Google Shape;191;p29"/>
          <p:cNvSpPr txBox="1"/>
          <p:nvPr>
            <p:ph idx="6" type="subTitle"/>
          </p:nvPr>
        </p:nvSpPr>
        <p:spPr>
          <a:xfrm>
            <a:off x="6558675" y="2491850"/>
            <a:ext cx="14043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slot</a:t>
            </a:r>
            <a:endParaRPr sz="12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575" y="1818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550" y="1818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700" y="1858900"/>
            <a:ext cx="376500" cy="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" type="subTitle"/>
          </p:nvPr>
        </p:nvSpPr>
        <p:spPr>
          <a:xfrm>
            <a:off x="828300" y="3394358"/>
            <a:ext cx="21096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cost of holding an item. In some inventory systems, the player has a maximum total weight for the items they can hold.</a:t>
            </a:r>
            <a:endParaRPr sz="1200"/>
          </a:p>
        </p:txBody>
      </p:sp>
      <p:sp>
        <p:nvSpPr>
          <p:cNvPr id="200" name="Google Shape;200;p30"/>
          <p:cNvSpPr txBox="1"/>
          <p:nvPr>
            <p:ph idx="2" type="subTitle"/>
          </p:nvPr>
        </p:nvSpPr>
        <p:spPr>
          <a:xfrm>
            <a:off x="3517230" y="3394361"/>
            <a:ext cx="21096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size and shape of an item. In some inventory systems, items can take up multiple slots or have some other behavior depending on these attributes.</a:t>
            </a:r>
            <a:endParaRPr sz="1200"/>
          </a:p>
        </p:txBody>
      </p:sp>
      <p:sp>
        <p:nvSpPr>
          <p:cNvPr id="201" name="Google Shape;201;p30"/>
          <p:cNvSpPr txBox="1"/>
          <p:nvPr>
            <p:ph idx="3" type="subTitle"/>
          </p:nvPr>
        </p:nvSpPr>
        <p:spPr>
          <a:xfrm>
            <a:off x="6206147" y="3394351"/>
            <a:ext cx="21096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number of items that can be stored in a single slot. This number can be per-item or a global value for the entire inventory system.</a:t>
            </a:r>
            <a:endParaRPr sz="1200"/>
          </a:p>
        </p:txBody>
      </p:sp>
      <p:sp>
        <p:nvSpPr>
          <p:cNvPr id="202" name="Google Shape;202;p30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attributes</a:t>
            </a:r>
            <a:endParaRPr/>
          </a:p>
        </p:txBody>
      </p:sp>
      <p:sp>
        <p:nvSpPr>
          <p:cNvPr id="203" name="Google Shape;203;p30"/>
          <p:cNvSpPr txBox="1"/>
          <p:nvPr>
            <p:ph idx="4" type="subTitle"/>
          </p:nvPr>
        </p:nvSpPr>
        <p:spPr>
          <a:xfrm>
            <a:off x="1181025" y="2491850"/>
            <a:ext cx="14043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weight</a:t>
            </a:r>
            <a:endParaRPr sz="1200"/>
          </a:p>
        </p:txBody>
      </p:sp>
      <p:sp>
        <p:nvSpPr>
          <p:cNvPr id="204" name="Google Shape;204;p30"/>
          <p:cNvSpPr txBox="1"/>
          <p:nvPr>
            <p:ph idx="5" type="subTitle"/>
          </p:nvPr>
        </p:nvSpPr>
        <p:spPr>
          <a:xfrm>
            <a:off x="3869850" y="2491850"/>
            <a:ext cx="14043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dimensions</a:t>
            </a:r>
            <a:endParaRPr sz="1200"/>
          </a:p>
        </p:txBody>
      </p:sp>
      <p:sp>
        <p:nvSpPr>
          <p:cNvPr id="205" name="Google Shape;205;p30"/>
          <p:cNvSpPr txBox="1"/>
          <p:nvPr>
            <p:ph idx="6" type="subTitle"/>
          </p:nvPr>
        </p:nvSpPr>
        <p:spPr>
          <a:xfrm>
            <a:off x="6558675" y="2491850"/>
            <a:ext cx="14043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 size</a:t>
            </a:r>
            <a:endParaRPr sz="12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500" y="1818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1818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350" y="18185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1336350" y="3657075"/>
            <a:ext cx="64713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inventory systems in games</a:t>
            </a:r>
            <a:endParaRPr/>
          </a:p>
        </p:txBody>
      </p:sp>
      <p:sp>
        <p:nvSpPr>
          <p:cNvPr id="215" name="Google Shape;215;p31"/>
          <p:cNvSpPr txBox="1"/>
          <p:nvPr>
            <p:ph idx="2" type="title"/>
          </p:nvPr>
        </p:nvSpPr>
        <p:spPr>
          <a:xfrm>
            <a:off x="3956100" y="923075"/>
            <a:ext cx="1231800" cy="12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yping Lesson by Slidesgo">
  <a:themeElements>
    <a:clrScheme name="Simple Light">
      <a:dk1>
        <a:srgbClr val="57DD9C"/>
      </a:dk1>
      <a:lt1>
        <a:srgbClr val="9EEEC5"/>
      </a:lt1>
      <a:dk2>
        <a:srgbClr val="333232"/>
      </a:dk2>
      <a:lt2>
        <a:srgbClr val="F3F3F3"/>
      </a:lt2>
      <a:accent1>
        <a:srgbClr val="57DD9C"/>
      </a:accent1>
      <a:accent2>
        <a:srgbClr val="9EEEC5"/>
      </a:accent2>
      <a:accent3>
        <a:srgbClr val="333232"/>
      </a:accent3>
      <a:accent4>
        <a:srgbClr val="F3F3F3"/>
      </a:accent4>
      <a:accent5>
        <a:srgbClr val="57DD9C"/>
      </a:accent5>
      <a:accent6>
        <a:srgbClr val="9EEEC5"/>
      </a:accent6>
      <a:hlink>
        <a:srgbClr val="333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